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.jpeg" ContentType="image/jpeg"/>
  <Override PartName="/ppt/media/image3.png" ContentType="image/png"/>
  <Override PartName="/ppt/media/image2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1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816120" y="1861200"/>
            <a:ext cx="751104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816120" y="9025200"/>
            <a:ext cx="751104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816120" y="1861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64880" y="1861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64880" y="9025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816120" y="9025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816120" y="1861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64880" y="1861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816120" y="1861200"/>
            <a:ext cx="7511040" cy="137160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816120" y="1861200"/>
            <a:ext cx="7511040" cy="13716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816120" y="1861200"/>
            <a:ext cx="3665160" cy="13716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64880" y="1861200"/>
            <a:ext cx="3665160" cy="13716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653040" y="1197360"/>
            <a:ext cx="7837560" cy="137160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816120" y="1861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816120" y="9025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664880" y="1861200"/>
            <a:ext cx="3665160" cy="13716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816120" y="1861200"/>
            <a:ext cx="7511040" cy="137160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816120" y="1861200"/>
            <a:ext cx="3665160" cy="13716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64880" y="1861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64880" y="9025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816120" y="1861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64880" y="1861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816120" y="9025200"/>
            <a:ext cx="751068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816120" y="1861200"/>
            <a:ext cx="751104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816120" y="9025200"/>
            <a:ext cx="751104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816120" y="1861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64880" y="1861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664880" y="9025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816120" y="9025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816120" y="1861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64880" y="1861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816120" y="1861200"/>
            <a:ext cx="7511040" cy="13716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16120" y="1861200"/>
            <a:ext cx="3665160" cy="13716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64880" y="1861200"/>
            <a:ext cx="3665160" cy="13716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53040" y="1197360"/>
            <a:ext cx="7837560" cy="137160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816120" y="1861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816120" y="9025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64880" y="1861200"/>
            <a:ext cx="3665160" cy="13716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816120" y="1861200"/>
            <a:ext cx="3665160" cy="137160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64880" y="1861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64880" y="9025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5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816120" y="1861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64880" y="1861200"/>
            <a:ext cx="366516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816120" y="9025200"/>
            <a:ext cx="7510680" cy="65426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0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6857640"/>
          </a:xfrm>
          <a:prstGeom prst="rect">
            <a:avLst/>
          </a:prstGeom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pt-BR"/>
              <a:t>Clique para editar o formato do texto do título</a:t>
            </a:r>
            <a:endParaRPr/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pt-BR"/>
              <a:t>Clique para editar o formato do texto da estrutura de tópicos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pt-BR"/>
              <a:t>2.º Nível da estrutura de tópicos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pt-BR"/>
              <a:t>3.º Nível da estrutura de tópicos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pt-BR"/>
              <a:t>4.º Nível da estrutura de tópicos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pt-BR"/>
              <a:t>5.º Nível da estrutura de tópicos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pt-BR"/>
              <a:t>6.º Nível da estrutura de tópicos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pt-BR"/>
              <a:t>7.º Nível da estrutura de tópicos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pt-BR"/>
              <a:t>8.º Nível da estrutura de tópicos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pt-BR"/>
              <a:t>9.º Nível da estrutura de tópicos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53040" y="534240"/>
            <a:ext cx="783756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pt-BR"/>
              <a:t>Clique para editar o formato do texto do título</a:t>
            </a:r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816120" y="1861200"/>
            <a:ext cx="7511040" cy="1371600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pt-BR"/>
              <a:t>Clique para editar o formato do texto da estrutura de tópicos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pt-BR"/>
              <a:t>2.º Nível da estrutura de tópicos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pt-BR"/>
              <a:t>3.º Nível da estrutura de tópicos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pt-BR"/>
              <a:t>4.º Nível da estrutura de tópicos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pt-BR"/>
              <a:t>5.º Nível da estrutura de tópicos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pt-BR"/>
              <a:t>6.º Nível da estrutura de tópicos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pt-BR"/>
              <a:t>7.º Nível da estrutura de tópicos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pt-BR"/>
              <a:t>8.º Nível da estrutura de tópicos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pt-BR"/>
              <a:t>9.º Nível da estrutura de tópicos</a:t>
            </a:r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dt"/>
          </p:nvPr>
        </p:nvSpPr>
        <p:spPr>
          <a:xfrm>
            <a:off x="718200" y="5823000"/>
            <a:ext cx="2130120" cy="473040"/>
          </a:xfrm>
          <a:prstGeom prst="rect">
            <a:avLst/>
          </a:prstGeom>
        </p:spPr>
        <p:txBody>
          <a:bodyPr bIns="0" lIns="0" rIns="0" tIns="0" wrap="none"/>
          <a:p>
            <a:r>
              <a:rPr lang="pt-BR" sz="1400"/>
              <a:t>&lt;data/hora&gt;</a:t>
            </a:r>
            <a:endParaRPr/>
          </a:p>
        </p:txBody>
      </p:sp>
      <p:sp>
        <p:nvSpPr>
          <p:cNvPr id="38" name="PlaceHolder 4"/>
          <p:cNvSpPr>
            <a:spLocks noGrp="1"/>
          </p:cNvSpPr>
          <p:nvPr>
            <p:ph type="ftr"/>
          </p:nvPr>
        </p:nvSpPr>
        <p:spPr>
          <a:xfrm>
            <a:off x="3159720" y="5823000"/>
            <a:ext cx="2898360" cy="47304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pt-BR" sz="1400"/>
              <a:t>&lt;rodapé&gt;</a:t>
            </a:r>
            <a:endParaRPr/>
          </a:p>
        </p:txBody>
      </p:sp>
      <p:sp>
        <p:nvSpPr>
          <p:cNvPr id="39" name="PlaceHolder 5"/>
          <p:cNvSpPr>
            <a:spLocks noGrp="1"/>
          </p:cNvSpPr>
          <p:nvPr>
            <p:ph type="sldNum"/>
          </p:nvPr>
        </p:nvSpPr>
        <p:spPr>
          <a:xfrm>
            <a:off x="6360120" y="5823000"/>
            <a:ext cx="2130120" cy="47304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4121F1E1-8151-4151-A111-A1A1B12171F1}" type="slidenum">
              <a:rPr lang="pt-BR" sz="1400"/>
              <a:t>&lt;número&gt;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457200" y="1481400"/>
            <a:ext cx="8543160" cy="4525200"/>
          </a:xfrm>
          <a:prstGeom prst="rect">
            <a:avLst/>
          </a:prstGeom>
        </p:spPr>
        <p:txBody>
          <a:bodyPr bIns="45000" lIns="90000" rIns="90000" tIns="45000"/>
          <a:p>
            <a:pPr algn="ctr">
              <a:buSzPct val="68000"/>
              <a:buFont charset="2" typeface="Wingdings 3"/>
              <a:buChar char=""/>
            </a:pPr>
            <a:r>
              <a:rPr lang="pt-BR" sz="3000">
                <a:solidFill>
                  <a:srgbClr val="000000"/>
                </a:solidFill>
                <a:latin typeface="Arial"/>
              </a:rPr>
              <a:t>ESCOLA ESTADUAL EDUARDO PEREZ </a:t>
            </a:r>
            <a:endParaRPr/>
          </a:p>
          <a:p>
            <a:pPr algn="ctr"/>
            <a:endParaRPr/>
          </a:p>
          <a:p>
            <a:pPr algn="ctr"/>
            <a:endParaRPr/>
          </a:p>
          <a:p>
            <a:pPr algn="ctr">
              <a:buSzPct val="68000"/>
              <a:buFont charset="2" typeface="Wingdings 3"/>
              <a:buChar char=""/>
            </a:pPr>
            <a:r>
              <a:rPr lang="pt-BR" sz="3000">
                <a:solidFill>
                  <a:srgbClr val="000000"/>
                </a:solidFill>
                <a:latin typeface="Arial"/>
              </a:rPr>
              <a:t>PROGETEC: GRAZIELA DA COSTA SALLES </a:t>
            </a:r>
            <a:endParaRPr/>
          </a:p>
          <a:p>
            <a:pPr algn="ctr">
              <a:buSzPct val="68000"/>
              <a:buFont charset="2" typeface="Wingdings 3"/>
              <a:buChar char=""/>
            </a:pPr>
            <a:r>
              <a:rPr lang="pt-BR" sz="2800">
                <a:solidFill>
                  <a:srgbClr val="000000"/>
                </a:solidFill>
                <a:latin typeface="Arial"/>
              </a:rPr>
              <a:t>Multiplicadora: </a:t>
            </a:r>
            <a:r>
              <a:rPr lang="pt-BR" sz="3000">
                <a:solidFill>
                  <a:srgbClr val="000000"/>
                </a:solidFill>
                <a:latin typeface="Arial"/>
              </a:rPr>
              <a:t>Mercedes Sampaio</a:t>
            </a:r>
            <a:endParaRPr/>
          </a:p>
          <a:p>
            <a:pPr algn="ctr"/>
            <a:endParaRPr/>
          </a:p>
          <a:p>
            <a:pPr algn="ctr">
              <a:buSzPct val="68000"/>
              <a:buFont charset="2" typeface="Wingdings 3"/>
              <a:buChar char=""/>
            </a:pPr>
            <a:r>
              <a:rPr lang="pt-BR" sz="2800">
                <a:solidFill>
                  <a:srgbClr val="000000"/>
                </a:solidFill>
                <a:latin typeface="Arial"/>
              </a:rPr>
              <a:t>GED – NTE REGIONAL</a:t>
            </a:r>
            <a:endParaRPr/>
          </a:p>
        </p:txBody>
      </p:sp>
      <p:sp>
        <p:nvSpPr>
          <p:cNvPr id="73" name="CustomShape 2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b="1" lang="pt-BR" sz="2400">
                <a:solidFill>
                  <a:srgbClr val="000000"/>
                </a:solidFill>
                <a:latin typeface="Arial"/>
              </a:rPr>
              <a:t>TERENOS – MS </a:t>
            </a:r>
            <a:endParaRPr/>
          </a:p>
        </p:txBody>
      </p:sp>
    </p:spTree>
  </p:cSld>
  <p:transition>
    <p:fade/>
  </p:transition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576000" y="977760"/>
            <a:ext cx="8228880" cy="521424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68000"/>
              <a:buFont charset="2" typeface="Wingdings"/>
              <a:buChar char=""/>
            </a:pPr>
            <a:r>
              <a:rPr lang="pt-BR" sz="3000">
                <a:solidFill>
                  <a:srgbClr val="000000"/>
                </a:solidFill>
                <a:latin typeface="Arial"/>
              </a:rPr>
              <a:t>Trabalho de pesquisa on line na STE individual, dupla ou em grupo.</a:t>
            </a:r>
            <a:endParaRPr/>
          </a:p>
          <a:p>
            <a:pPr>
              <a:buSzPct val="68000"/>
              <a:buFont charset="2" typeface="Wingdings"/>
              <a:buChar char=""/>
            </a:pPr>
            <a:r>
              <a:rPr lang="pt-BR" sz="3000">
                <a:solidFill>
                  <a:srgbClr val="000000"/>
                </a:solidFill>
                <a:latin typeface="Arial"/>
              </a:rPr>
              <a:t>Debates, seminários, apresentações no editor de apresentações,criações de vídeos e aúdios, mediados pelo professor. </a:t>
            </a:r>
            <a:endParaRPr/>
          </a:p>
          <a:p>
            <a:pPr>
              <a:buSzPct val="68000"/>
              <a:buFont charset="2" typeface="Wingdings"/>
              <a:buChar char=""/>
            </a:pPr>
            <a:r>
              <a:rPr lang="pt-BR" sz="3000">
                <a:solidFill>
                  <a:srgbClr val="000000"/>
                </a:solidFill>
                <a:latin typeface="Arial"/>
              </a:rPr>
              <a:t>Exposição de Imagens fotográficas, pinturas, cartazes</a:t>
            </a:r>
            <a:endParaRPr/>
          </a:p>
          <a:p>
            <a:pPr>
              <a:buSzPct val="68000"/>
              <a:buFont charset="2" typeface="Wingdings 3"/>
              <a:buChar char=""/>
            </a:pPr>
            <a:r>
              <a:rPr lang="pt-BR" sz="3000">
                <a:solidFill>
                  <a:srgbClr val="000000"/>
                </a:solidFill>
                <a:latin typeface="Arial"/>
              </a:rPr>
              <a:t>Utilizar Movie Maker ou openshot para fazer filmes com imagens ou fotografia. </a:t>
            </a:r>
            <a:endParaRPr/>
          </a:p>
          <a:p>
            <a:pPr>
              <a:buSzPct val="68000"/>
              <a:buFont charset="2" typeface="Wingdings"/>
              <a:buChar char=""/>
            </a:pPr>
            <a:r>
              <a:rPr lang="pt-BR" sz="3000">
                <a:solidFill>
                  <a:srgbClr val="000000"/>
                </a:solidFill>
                <a:latin typeface="Arial"/>
              </a:rPr>
              <a:t>Fóruns e postagens  em redes sociais com auto avaliação e posteriormente devolutiva do Professor </a:t>
            </a:r>
            <a:endParaRPr/>
          </a:p>
          <a:p>
            <a:endParaRPr/>
          </a:p>
        </p:txBody>
      </p:sp>
      <p:sp>
        <p:nvSpPr>
          <p:cNvPr id="75" name="CustomShape 2"/>
          <p:cNvSpPr/>
          <p:nvPr/>
        </p:nvSpPr>
        <p:spPr>
          <a:xfrm>
            <a:off x="288000" y="0"/>
            <a:ext cx="8714880" cy="107100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b="1" lang="pt-BR" sz="3200">
                <a:solidFill>
                  <a:srgbClr val="000000"/>
                </a:solidFill>
                <a:latin typeface="Arial"/>
              </a:rPr>
              <a:t>Possibilidades de avaliação</a:t>
            </a:r>
            <a:endParaRPr/>
          </a:p>
          <a:p>
            <a:pPr algn="ctr"/>
            <a:r>
              <a:rPr b="1" lang="pt-BR" sz="3200">
                <a:solidFill>
                  <a:srgbClr val="000000"/>
                </a:solidFill>
                <a:latin typeface="Arial"/>
              </a:rPr>
              <a:t> </a:t>
            </a:r>
            <a:r>
              <a:rPr b="1" lang="pt-BR" sz="3200">
                <a:solidFill>
                  <a:srgbClr val="000000"/>
                </a:solidFill>
                <a:latin typeface="Arial"/>
              </a:rPr>
              <a:t>com uso das TIC</a:t>
            </a: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627120" y="936000"/>
            <a:ext cx="8228880" cy="452520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68000"/>
              <a:buFont charset="2" typeface="Wingdings 3"/>
              <a:buChar char=""/>
            </a:pPr>
            <a:r>
              <a:rPr lang="pt-BR" sz="3000">
                <a:solidFill>
                  <a:srgbClr val="000000"/>
                </a:solidFill>
                <a:latin typeface="Arial"/>
              </a:rPr>
              <a:t>A avaliação é processual , dessa forma o professor observa o passo a passo desde a pesquisa de informações, montagem das apresentações utilizando as diversas mídias (vídeo, imagens, aúdios,  apresentação no editor de apresentações, com a utilização do recurso de data show, laptop, tablet ou envio ao email do professor para análise e avaliação). Em sala de aula realiza-se a socialização dos conhecimentos adquiridos, devolutiva do conteúdo trabalhado e avaliação participativa.</a:t>
            </a:r>
            <a:endParaRPr/>
          </a:p>
        </p:txBody>
      </p:sp>
      <p:sp>
        <p:nvSpPr>
          <p:cNvPr id="77" name="CustomShape 2"/>
          <p:cNvSpPr/>
          <p:nvPr/>
        </p:nvSpPr>
        <p:spPr>
          <a:xfrm>
            <a:off x="457200" y="72000"/>
            <a:ext cx="8228880" cy="114228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b="1" lang="pt-BR" sz="3200">
                <a:solidFill>
                  <a:srgbClr val="000000"/>
                </a:solidFill>
                <a:latin typeface="Arial"/>
              </a:rPr>
              <a:t>SITUAÇÕES DE AVALIAÇÃO</a:t>
            </a:r>
            <a:endParaRPr/>
          </a:p>
        </p:txBody>
      </p:sp>
    </p:spTree>
  </p:cSld>
  <p:timing>
    <p:tnLst>
      <p:par>
        <p:cTn dur="indefinite" id="5" nodeType="tmRoot" restart="never">
          <p:childTnLst>
            <p:seq>
              <p:cTn id="6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48000" y="677520"/>
            <a:ext cx="7704000" cy="30664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pt-BR" sz="3000">
                <a:solidFill>
                  <a:srgbClr val="000000"/>
                </a:solidFill>
                <a:latin typeface="Arial"/>
              </a:rPr>
              <a:t>Ao participarem de redes socais com comentários, análises, leituras com devolutivas, compartilhamentos, palavras-chaves, os alunos definirão cada termo com participações significativas e o professor dará um retorno mais rápido de maneira colaborativa.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457200" y="1143000"/>
            <a:ext cx="8228880" cy="528552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buSzPct val="68000"/>
              <a:buFont charset="2" typeface="Wingdings 3"/>
              <a:buChar char=""/>
            </a:pPr>
            <a:r>
              <a:rPr lang="pt-BR" sz="3000">
                <a:solidFill>
                  <a:srgbClr val="000000"/>
                </a:solidFill>
                <a:latin typeface="Arial"/>
                <a:ea typeface="Calibri"/>
              </a:rPr>
              <a:t>Organizar e incentivar a autoavaliação e autocorreção, expressando a intenção de interligação entre esses processos. </a:t>
            </a:r>
            <a:endParaRPr/>
          </a:p>
          <a:p>
            <a:pPr algn="just">
              <a:buSzPct val="68000"/>
              <a:buFont charset="2" typeface="Wingdings 3"/>
              <a:buChar char=""/>
            </a:pPr>
            <a:r>
              <a:rPr lang="pt-BR" sz="3000">
                <a:solidFill>
                  <a:srgbClr val="000000"/>
                </a:solidFill>
                <a:latin typeface="Arial"/>
                <a:ea typeface="Calibri"/>
              </a:rPr>
              <a:t>Propor sites, links confiáveis, repensar as avaliações com produções ao final de cada conteúdo trabalhado </a:t>
            </a:r>
            <a:endParaRPr/>
          </a:p>
          <a:p>
            <a:pPr algn="just"/>
            <a:endParaRPr/>
          </a:p>
        </p:txBody>
      </p:sp>
      <p:sp>
        <p:nvSpPr>
          <p:cNvPr id="80" name="CustomShape 2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</p:spPr>
        <p:txBody>
          <a:bodyPr anchor="ctr" bIns="45000" lIns="90000" rIns="90000" tIns="45000"/>
          <a:p>
            <a:pPr algn="ctr"/>
            <a:r>
              <a:rPr b="1" lang="pt-BR" sz="3200">
                <a:solidFill>
                  <a:srgbClr val="000000"/>
                </a:solidFill>
                <a:latin typeface="Arial"/>
              </a:rPr>
              <a:t>Orientações</a:t>
            </a:r>
            <a:r>
              <a:rPr b="1" lang="pt-BR" sz="2400">
                <a:solidFill>
                  <a:srgbClr val="000000"/>
                </a:solidFill>
                <a:latin typeface="Lucida Sans Unicode"/>
              </a:rPr>
              <a:t> </a:t>
            </a:r>
            <a:endParaRPr/>
          </a:p>
        </p:txBody>
      </p:sp>
      <p:pic>
        <p:nvPicPr>
          <p:cNvPr descr="" id="81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563040" y="4464000"/>
            <a:ext cx="1380600" cy="1799640"/>
          </a:xfrm>
          <a:prstGeom prst="rect">
            <a:avLst/>
          </a:prstGeom>
        </p:spPr>
      </p:pic>
    </p:spTree>
  </p:cSld>
  <p:timing>
    <p:tnLst>
      <p:par>
        <p:cTn dur="indefinite" id="7" nodeType="tmRoot" restart="never">
          <p:childTnLst>
            <p:seq>
              <p:cTn id="8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483120" y="720000"/>
            <a:ext cx="8228880" cy="528552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68000"/>
              <a:buFont charset="2" typeface="Wingdings 3"/>
              <a:buChar char=""/>
            </a:pPr>
            <a:r>
              <a:rPr lang="pt-BR" sz="3000">
                <a:solidFill>
                  <a:srgbClr val="000000"/>
                </a:solidFill>
                <a:latin typeface="Arial"/>
                <a:ea typeface="Calibri"/>
              </a:rPr>
              <a:t>Elaborar junto aos professores objetivos e habilidades que desejam alcançar com as atividades a serem desenvolvidas, para que construam o conceito de avaliação da aprendizagem com as TICs de modo a relacionar, experimentar, estabelecer e experimentar formas de avaliar os discentes de modo processual para que seja significativo tanto para o professor quanto para os alunos. </a:t>
            </a:r>
            <a:endParaRPr/>
          </a:p>
          <a:p>
            <a:endParaRPr/>
          </a:p>
        </p:txBody>
      </p:sp>
      <p:sp>
        <p:nvSpPr>
          <p:cNvPr id="83" name="CustomShape 2"/>
          <p:cNvSpPr/>
          <p:nvPr/>
        </p:nvSpPr>
        <p:spPr>
          <a:xfrm>
            <a:off x="457200" y="274680"/>
            <a:ext cx="8228880" cy="296280"/>
          </a:xfrm>
          <a:prstGeom prst="rect">
            <a:avLst/>
          </a:prstGeom>
        </p:spPr>
      </p:sp>
    </p:spTree>
  </p:cSld>
  <p:timing>
    <p:tnLst>
      <p:par>
        <p:cTn dur="indefinite" id="9" nodeType="tmRoot" restart="never">
          <p:childTnLst>
            <p:seq>
              <p:cTn id="10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